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0" r:id="rId2"/>
    <p:sldId id="547" r:id="rId3"/>
    <p:sldId id="558" r:id="rId4"/>
    <p:sldId id="552" r:id="rId5"/>
    <p:sldId id="560" r:id="rId6"/>
    <p:sldId id="559" r:id="rId7"/>
    <p:sldId id="561" r:id="rId8"/>
    <p:sldId id="563" r:id="rId9"/>
    <p:sldId id="551" r:id="rId10"/>
    <p:sldId id="562" r:id="rId11"/>
    <p:sldId id="564" r:id="rId12"/>
    <p:sldId id="567" r:id="rId13"/>
    <p:sldId id="565" r:id="rId14"/>
    <p:sldId id="461" r:id="rId15"/>
    <p:sldId id="548" r:id="rId16"/>
    <p:sldId id="566" r:id="rId17"/>
    <p:sldId id="569" r:id="rId18"/>
    <p:sldId id="570" r:id="rId19"/>
    <p:sldId id="573" r:id="rId20"/>
    <p:sldId id="576" r:id="rId21"/>
    <p:sldId id="575" r:id="rId22"/>
    <p:sldId id="577" r:id="rId23"/>
    <p:sldId id="578" r:id="rId24"/>
    <p:sldId id="579" r:id="rId25"/>
    <p:sldId id="581" r:id="rId26"/>
    <p:sldId id="574" r:id="rId27"/>
    <p:sldId id="582" r:id="rId28"/>
    <p:sldId id="497" r:id="rId29"/>
    <p:sldId id="583" r:id="rId30"/>
    <p:sldId id="584" r:id="rId31"/>
    <p:sldId id="586" r:id="rId32"/>
    <p:sldId id="587" r:id="rId33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-images.ubuntu.com/noble/current/noble-server-cloudimg-amd64.im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138466" y="129053"/>
            <a:ext cx="2934326" cy="843702"/>
            <a:chOff x="209346" y="127035"/>
            <a:chExt cx="2934326" cy="8437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318" y="127035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네트워크 설정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2309C-F132-FCA6-6659-9597E3B8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라우터 연결 확인</a:t>
            </a:r>
            <a:r>
              <a:rPr lang="en-US" altLang="ko-KR" dirty="0"/>
              <a:t>…</a:t>
            </a:r>
            <a:r>
              <a:rPr lang="ko-KR" altLang="en-US" dirty="0"/>
              <a:t>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F8953-C8EB-5DB0-4651-F1BEAEE87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혹시 안되는 경우</a:t>
            </a:r>
            <a:r>
              <a:rPr lang="en-US" altLang="ko-KR" dirty="0"/>
              <a:t>, </a:t>
            </a:r>
            <a:r>
              <a:rPr lang="ko-KR" altLang="en-US" dirty="0"/>
              <a:t>공유기</a:t>
            </a:r>
            <a:r>
              <a:rPr lang="en-US" altLang="ko-KR" dirty="0"/>
              <a:t>, Host PC(windows)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방화벽 등에서 </a:t>
            </a:r>
            <a:r>
              <a:rPr lang="en-US" altLang="ko-KR" dirty="0"/>
              <a:t>ping </a:t>
            </a:r>
            <a:r>
              <a:rPr lang="ko-KR" altLang="en-US" dirty="0"/>
              <a:t>차단 여부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E39F3-D740-435B-BF13-B0C06B25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BF3355-911B-4FFF-D44A-65D324CC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79" y="2605087"/>
            <a:ext cx="5486400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B05030-AD32-B9AF-F8F4-1F4AA583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8" y="2605087"/>
            <a:ext cx="4648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4C944-FA9C-7844-5132-10297F93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네트워크 구조 완성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2F2B7-3C90-B1D2-57AE-064A24E9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62E4B-2343-E98F-98B8-9605A1817B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190" y="965200"/>
            <a:ext cx="5498770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FDAC84-057F-2E9C-551D-E42D34111FF3}"/>
              </a:ext>
            </a:extLst>
          </p:cNvPr>
          <p:cNvSpPr/>
          <p:nvPr/>
        </p:nvSpPr>
        <p:spPr>
          <a:xfrm>
            <a:off x="3680271" y="1681998"/>
            <a:ext cx="2312449" cy="2096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2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0CB6D-7F95-471A-7EDB-18C54A49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</a:t>
            </a:r>
            <a:r>
              <a:rPr lang="ko-KR" altLang="en-US" dirty="0"/>
              <a:t>에서 외부 접속 시도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B2F66E-ED43-3869-C684-DE8B461CD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9E9833-2A86-6E86-DB65-EAC2F0B1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77D6CD-039B-F324-774D-C459E0D3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2281237"/>
            <a:ext cx="64674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3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E5C9-89EE-A162-A372-A0D21F5C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 남아있는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1D88C8-B7BB-15AB-6C0A-C27587DE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DHCP</a:t>
            </a:r>
          </a:p>
          <a:p>
            <a:pPr lvl="1"/>
            <a:r>
              <a:rPr lang="ko-KR" altLang="en-US" dirty="0"/>
              <a:t>공유기 </a:t>
            </a:r>
            <a:r>
              <a:rPr lang="en-US" altLang="ko-KR" dirty="0"/>
              <a:t>DHCP</a:t>
            </a:r>
            <a:r>
              <a:rPr lang="ko-KR" altLang="en-US" dirty="0"/>
              <a:t>에 의존하고 있는 상태</a:t>
            </a:r>
            <a:endParaRPr lang="en-US" altLang="ko-KR" dirty="0"/>
          </a:p>
          <a:p>
            <a:pPr lvl="2"/>
            <a:r>
              <a:rPr lang="ko-KR" altLang="en-US" dirty="0"/>
              <a:t>만약 </a:t>
            </a:r>
            <a:r>
              <a:rPr lang="en-US" altLang="ko-KR" dirty="0"/>
              <a:t>Provider </a:t>
            </a:r>
            <a:r>
              <a:rPr lang="ko-KR" altLang="en-US" dirty="0"/>
              <a:t>쪽에서 </a:t>
            </a:r>
            <a:r>
              <a:rPr lang="en-US" altLang="ko-KR" dirty="0"/>
              <a:t>DHCP </a:t>
            </a:r>
            <a:r>
              <a:rPr lang="ko-KR" altLang="en-US" dirty="0"/>
              <a:t>를 쓰고 싶다면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방안</a:t>
            </a:r>
            <a:r>
              <a:rPr lang="en-US" altLang="ko-KR" dirty="0"/>
              <a:t>: </a:t>
            </a:r>
            <a:r>
              <a:rPr lang="ko-KR" altLang="en-US" dirty="0"/>
              <a:t>공유기 네트워크 </a:t>
            </a:r>
            <a:r>
              <a:rPr lang="en-US" altLang="ko-KR" dirty="0"/>
              <a:t>(192.168.0.0/24) </a:t>
            </a:r>
            <a:r>
              <a:rPr lang="ko-KR" altLang="en-US" dirty="0"/>
              <a:t>대역을 나누어</a:t>
            </a:r>
            <a:r>
              <a:rPr lang="en-US" altLang="ko-KR" dirty="0"/>
              <a:t> IP </a:t>
            </a:r>
            <a:r>
              <a:rPr lang="ko-KR" altLang="en-US" dirty="0"/>
              <a:t>를 관리</a:t>
            </a:r>
            <a:endParaRPr lang="en-US" altLang="ko-KR" dirty="0"/>
          </a:p>
          <a:p>
            <a:pPr lvl="2"/>
            <a:r>
              <a:rPr lang="ko-KR" altLang="en-US" dirty="0"/>
              <a:t>공유기 </a:t>
            </a:r>
            <a:r>
              <a:rPr lang="en-US" altLang="ko-KR" dirty="0"/>
              <a:t>DHCP: 192.168.0.0/25 (1~127)</a:t>
            </a:r>
          </a:p>
          <a:p>
            <a:pPr lvl="2"/>
            <a:r>
              <a:rPr lang="en-US" altLang="ko-KR" dirty="0"/>
              <a:t>Provider DHCP: 192.168.0.128/25 (128~254)</a:t>
            </a:r>
          </a:p>
          <a:p>
            <a:pPr lvl="1"/>
            <a:r>
              <a:rPr lang="ko-KR" altLang="en-US" dirty="0"/>
              <a:t>방안</a:t>
            </a:r>
            <a:r>
              <a:rPr lang="en-US" altLang="ko-KR" dirty="0"/>
              <a:t>: </a:t>
            </a:r>
            <a:r>
              <a:rPr lang="ko-KR" altLang="en-US" dirty="0"/>
              <a:t>공유기 </a:t>
            </a:r>
            <a:r>
              <a:rPr lang="en-US" altLang="ko-KR" dirty="0"/>
              <a:t>DHCP </a:t>
            </a:r>
            <a:r>
              <a:rPr lang="ko-KR" altLang="en-US" dirty="0"/>
              <a:t>는 끄고</a:t>
            </a:r>
            <a:r>
              <a:rPr lang="en-US" altLang="ko-KR" dirty="0"/>
              <a:t>, </a:t>
            </a:r>
            <a:r>
              <a:rPr lang="ko-KR" altLang="en-US" dirty="0"/>
              <a:t>기존 장치는 수동 할당하도록 한 후</a:t>
            </a:r>
            <a:r>
              <a:rPr lang="en-US" altLang="ko-KR" dirty="0"/>
              <a:t>, Provider </a:t>
            </a:r>
            <a:r>
              <a:rPr lang="ko-KR" altLang="en-US" dirty="0"/>
              <a:t>에서 전체 관리</a:t>
            </a:r>
            <a:endParaRPr lang="en-US" altLang="ko-KR" dirty="0"/>
          </a:p>
          <a:p>
            <a:pPr lvl="2"/>
            <a:r>
              <a:rPr lang="ko-KR" altLang="en-US" dirty="0"/>
              <a:t>기존 장치가 사용하는 </a:t>
            </a:r>
            <a:r>
              <a:rPr lang="en-US" altLang="ko-KR" dirty="0"/>
              <a:t>IP</a:t>
            </a:r>
            <a:r>
              <a:rPr lang="ko-KR" altLang="en-US" dirty="0"/>
              <a:t>는 </a:t>
            </a:r>
            <a:r>
              <a:rPr lang="en-US" altLang="ko-KR" dirty="0"/>
              <a:t>Provider </a:t>
            </a:r>
            <a:r>
              <a:rPr lang="ko-KR" altLang="en-US" dirty="0"/>
              <a:t>에서도 미리 조치를 하여 재할당되지 않도록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283FB8-380C-006D-EF5A-3144E0DD8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25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Ubuntu Linux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0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9FB36-9B82-994A-3421-A4DB09C1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이미지 다운로드 및 </a:t>
            </a:r>
            <a:r>
              <a:rPr lang="en-US" altLang="ko-KR" dirty="0"/>
              <a:t>CLI</a:t>
            </a:r>
            <a:r>
              <a:rPr lang="ko-KR" altLang="en-US" dirty="0"/>
              <a:t>를 이용한 </a:t>
            </a:r>
            <a:r>
              <a:rPr lang="ko-KR" altLang="en-US" dirty="0" err="1"/>
              <a:t>오픈스택</a:t>
            </a:r>
            <a:r>
              <a:rPr lang="ko-KR" altLang="en-US" dirty="0"/>
              <a:t> 이미지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0DBFD-5BBC-FD6B-00FD-343392025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리눅스 배포판은 클라우드용 이미지 제공</a:t>
            </a:r>
            <a:endParaRPr lang="en-US" altLang="ko-KR" dirty="0"/>
          </a:p>
          <a:p>
            <a:pPr lvl="1"/>
            <a:r>
              <a:rPr lang="ko-KR" altLang="en-US" dirty="0"/>
              <a:t>인스턴스 생성 시</a:t>
            </a:r>
            <a:r>
              <a:rPr lang="en-US" altLang="ko-KR" dirty="0"/>
              <a:t>, </a:t>
            </a:r>
            <a:r>
              <a:rPr lang="ko-KR" altLang="en-US" dirty="0"/>
              <a:t>스크립트 수행으로 자동 설정</a:t>
            </a:r>
            <a:r>
              <a:rPr lang="en-US" altLang="ko-KR" dirty="0"/>
              <a:t>, </a:t>
            </a:r>
            <a:r>
              <a:rPr lang="ko-KR" altLang="en-US" dirty="0"/>
              <a:t>커스터마이징 가능</a:t>
            </a:r>
            <a:endParaRPr lang="en-US" altLang="ko-KR" dirty="0"/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cloud-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이라는 </a:t>
            </a:r>
            <a:r>
              <a:rPr lang="en-US" altLang="ko-KR" dirty="0"/>
              <a:t>SW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/>
            <a:r>
              <a:rPr lang="ko-KR" altLang="en-US" dirty="0"/>
              <a:t>이런 기능을 이용해서 각자 운영하는 환경에 맞춰 수정하여 사용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SSH </a:t>
            </a:r>
            <a:r>
              <a:rPr lang="ko-KR" altLang="en-US" dirty="0"/>
              <a:t>포트번호 수정</a:t>
            </a:r>
            <a:r>
              <a:rPr lang="en-US" altLang="ko-KR" dirty="0"/>
              <a:t>, </a:t>
            </a:r>
            <a:r>
              <a:rPr lang="ko-KR" altLang="en-US" dirty="0"/>
              <a:t>보안프로그램 설치 마스터 </a:t>
            </a:r>
            <a:r>
              <a:rPr lang="en-US" altLang="ko-KR" dirty="0"/>
              <a:t>SSH</a:t>
            </a:r>
            <a:r>
              <a:rPr lang="ko-KR" altLang="en-US" dirty="0"/>
              <a:t>키 등록 등</a:t>
            </a:r>
            <a:endParaRPr lang="en-US" altLang="ko-KR" dirty="0"/>
          </a:p>
          <a:p>
            <a:r>
              <a:rPr lang="ko-KR" altLang="en-US" dirty="0"/>
              <a:t>일단 기존 이미지를 그대로 사용하는 방법 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28F94B-0FBD-61A4-380E-5B1693E9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FC6061-38E7-B7F9-14A5-8E3727724B45}"/>
              </a:ext>
            </a:extLst>
          </p:cNvPr>
          <p:cNvSpPr/>
          <p:nvPr/>
        </p:nvSpPr>
        <p:spPr>
          <a:xfrm>
            <a:off x="1155308" y="3976775"/>
            <a:ext cx="9937898" cy="227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 dirty="0"/>
              <a:t>(controller)</a:t>
            </a:r>
          </a:p>
          <a:p>
            <a:endParaRPr lang="en-US" altLang="ko-KR" sz="1800" b="1" dirty="0"/>
          </a:p>
          <a:p>
            <a:r>
              <a:rPr lang="en-US" altLang="ko-KR" sz="1800" dirty="0"/>
              <a:t>cd /</a:t>
            </a:r>
            <a:r>
              <a:rPr lang="en-US" altLang="ko-KR" sz="1800" dirty="0" err="1"/>
              <a:t>nfs</a:t>
            </a:r>
            <a:endParaRPr lang="en-US" altLang="ko-KR" sz="1800" dirty="0"/>
          </a:p>
          <a:p>
            <a:r>
              <a:rPr lang="en-US" altLang="ko-KR" sz="1800" dirty="0" err="1"/>
              <a:t>wget</a:t>
            </a:r>
            <a:r>
              <a:rPr lang="ko-KR" altLang="en-US" sz="1800" dirty="0"/>
              <a:t> </a:t>
            </a:r>
            <a:r>
              <a:rPr lang="en-US" altLang="ko-KR" sz="1800" dirty="0">
                <a:hlinkClick r:id="rId2"/>
              </a:rPr>
              <a:t>https://cloud-images.ubuntu.com/noble/current/noble-server-cloudimg-amd64.img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dirty="0"/>
              <a:t>. admin-</a:t>
            </a:r>
            <a:r>
              <a:rPr lang="en-US" altLang="ko-KR" dirty="0" err="1"/>
              <a:t>openrc</a:t>
            </a:r>
            <a:endParaRPr lang="en-US" altLang="ko-KR" sz="1800" dirty="0"/>
          </a:p>
          <a:p>
            <a:r>
              <a:rPr lang="en-US" altLang="ko-KR" sz="1800" dirty="0" err="1"/>
              <a:t>openstack</a:t>
            </a:r>
            <a:r>
              <a:rPr lang="en-US" altLang="ko-KR" sz="1800" dirty="0"/>
              <a:t> image create --file noble-server-cloudimg-amd64.img --progress --public --disk-format qcow2 ubuntu.24.04.image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6109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70F3F-12E9-5127-1D8C-15F457EB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이미지로 새로운 </a:t>
            </a:r>
            <a:r>
              <a:rPr lang="en-US" altLang="ko-KR" dirty="0"/>
              <a:t>VM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270CC-0B7B-A645-6994-98D9AEF3E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인스턴스는 삭제하고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동일한 방법으로 생성</a:t>
            </a:r>
            <a:endParaRPr lang="en-US" altLang="ko-KR" dirty="0"/>
          </a:p>
          <a:p>
            <a:pPr lvl="1"/>
            <a:r>
              <a:rPr lang="ko-KR" altLang="en-US" dirty="0"/>
              <a:t>새로 생성된 </a:t>
            </a:r>
            <a:r>
              <a:rPr lang="en-US" altLang="ko-KR" dirty="0"/>
              <a:t>ubuntu image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 err="1"/>
              <a:t>admin.internal</a:t>
            </a:r>
            <a:r>
              <a:rPr lang="en-US" altLang="ko-KR" dirty="0"/>
              <a:t> </a:t>
            </a:r>
            <a:r>
              <a:rPr lang="ko-KR" altLang="en-US" dirty="0"/>
              <a:t>네트워크</a:t>
            </a:r>
            <a:endParaRPr lang="en-US" altLang="ko-KR" dirty="0"/>
          </a:p>
          <a:p>
            <a:pPr lvl="1"/>
            <a:r>
              <a:rPr lang="en-US" altLang="ko-KR" dirty="0"/>
              <a:t>keypair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ko-KR" altLang="en-US" dirty="0"/>
              <a:t>약 </a:t>
            </a:r>
            <a:r>
              <a:rPr lang="en-US" altLang="ko-KR" dirty="0"/>
              <a:t>3-5</a:t>
            </a:r>
            <a:r>
              <a:rPr lang="ko-KR" altLang="en-US" dirty="0"/>
              <a:t>분 소요</a:t>
            </a:r>
            <a:endParaRPr lang="en-US" altLang="ko-KR" dirty="0"/>
          </a:p>
          <a:p>
            <a:r>
              <a:rPr lang="ko-KR" altLang="en-US" dirty="0"/>
              <a:t>로그 확인</a:t>
            </a:r>
            <a:endParaRPr lang="en-US" altLang="ko-KR" dirty="0"/>
          </a:p>
          <a:p>
            <a:r>
              <a:rPr lang="ko-KR" altLang="en-US" dirty="0"/>
              <a:t>콘솔 확인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0CF48-485C-CC78-E70D-C6387AD0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EDA57D-0243-63A4-44F1-A6149391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22" y="1019175"/>
            <a:ext cx="6254265" cy="29006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19EFFB-E500-E726-8421-D8005FA8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10" b="4946"/>
          <a:stretch/>
        </p:blipFill>
        <p:spPr>
          <a:xfrm>
            <a:off x="5037622" y="4040372"/>
            <a:ext cx="3957522" cy="24721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1483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외부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내부 접속을 위한 네트워크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7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9FB36-9B82-994A-3421-A4DB09C1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네트워크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0DBFD-5BBC-FD6B-00FD-343392025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연결은 모두 완료</a:t>
            </a:r>
            <a:endParaRPr lang="en-US" altLang="ko-KR" dirty="0"/>
          </a:p>
          <a:p>
            <a:pPr lvl="1"/>
            <a:r>
              <a:rPr lang="ko-KR" altLang="en-US" dirty="0"/>
              <a:t>내부</a:t>
            </a:r>
            <a:r>
              <a:rPr lang="en-US" altLang="ko-KR" dirty="0"/>
              <a:t>-&gt;</a:t>
            </a:r>
            <a:r>
              <a:rPr lang="ko-KR" altLang="en-US" dirty="0"/>
              <a:t>외부 로 인터넷 연결 가능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ko-KR" altLang="en-US" dirty="0" err="1"/>
              <a:t>오픈스택</a:t>
            </a:r>
            <a:r>
              <a:rPr lang="ko-KR" altLang="en-US" dirty="0"/>
              <a:t> 상의 </a:t>
            </a:r>
            <a:r>
              <a:rPr lang="en-US" altLang="ko-KR" dirty="0"/>
              <a:t>VM</a:t>
            </a:r>
            <a:r>
              <a:rPr lang="ko-KR" altLang="en-US" dirty="0"/>
              <a:t>으로 외부에서 연결은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외부</a:t>
            </a:r>
            <a:r>
              <a:rPr lang="en-US" altLang="ko-KR" dirty="0"/>
              <a:t>-&gt;</a:t>
            </a:r>
            <a:r>
              <a:rPr lang="ko-KR" altLang="en-US" dirty="0"/>
              <a:t>내부 로 연결 불가</a:t>
            </a:r>
            <a:endParaRPr lang="en-US" altLang="ko-KR" dirty="0"/>
          </a:p>
          <a:p>
            <a:pPr lvl="1"/>
            <a:r>
              <a:rPr lang="ko-KR" altLang="en-US" dirty="0"/>
              <a:t>주소가 없음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방법 </a:t>
            </a:r>
            <a:r>
              <a:rPr lang="en-US" altLang="ko-KR" dirty="0">
                <a:solidFill>
                  <a:srgbClr val="FF0000"/>
                </a:solidFill>
              </a:rPr>
              <a:t>1. </a:t>
            </a:r>
            <a:r>
              <a:rPr lang="ko-KR" altLang="en-US" dirty="0">
                <a:solidFill>
                  <a:srgbClr val="FF0000"/>
                </a:solidFill>
              </a:rPr>
              <a:t>유동 공용 </a:t>
            </a:r>
            <a:r>
              <a:rPr lang="en-US" altLang="ko-KR" dirty="0">
                <a:solidFill>
                  <a:srgbClr val="FF0000"/>
                </a:solidFill>
              </a:rPr>
              <a:t>IP </a:t>
            </a:r>
            <a:r>
              <a:rPr lang="ko-KR" altLang="en-US" dirty="0">
                <a:solidFill>
                  <a:srgbClr val="FF0000"/>
                </a:solidFill>
              </a:rPr>
              <a:t>할당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공유기 네트워크에 연결되어 있으므로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공유기로부터 </a:t>
            </a:r>
            <a:r>
              <a:rPr lang="en-US" altLang="ko-KR" dirty="0"/>
              <a:t>IP </a:t>
            </a:r>
            <a:r>
              <a:rPr lang="ko-KR" altLang="en-US" dirty="0" err="1"/>
              <a:t>할당받아서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그러나 일반적으로 공용 </a:t>
            </a:r>
            <a:r>
              <a:rPr lang="en-US" altLang="ko-KR" dirty="0"/>
              <a:t>IP</a:t>
            </a:r>
            <a:r>
              <a:rPr lang="ko-KR" altLang="en-US" dirty="0"/>
              <a:t>는 한정적</a:t>
            </a:r>
            <a:endParaRPr lang="en-US" altLang="ko-KR" dirty="0"/>
          </a:p>
          <a:p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 err="1"/>
              <a:t>포트포워딩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28F94B-0FBD-61A4-380E-5B1693E9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EFBB200-0C29-26E4-4915-E6E60E7C5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30" y="961460"/>
            <a:ext cx="5498770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0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1A9AC-425C-1A1F-5BF6-59691FBA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유동 공용 </a:t>
            </a:r>
            <a:r>
              <a:rPr lang="en-US" altLang="ko-KR" dirty="0"/>
              <a:t>IP </a:t>
            </a:r>
            <a:r>
              <a:rPr lang="ko-KR" altLang="en-US" dirty="0"/>
              <a:t>할당 및 </a:t>
            </a:r>
            <a:r>
              <a:rPr lang="en-US" altLang="ko-KR" dirty="0"/>
              <a:t>Associate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F35CB-4477-71DC-46E8-DC7AB3243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-&gt; </a:t>
            </a:r>
            <a:r>
              <a:rPr lang="ko-KR" altLang="en-US" dirty="0"/>
              <a:t>유동 </a:t>
            </a:r>
            <a:r>
              <a:rPr lang="en-US" altLang="ko-KR" dirty="0"/>
              <a:t>IP (floating IP) -&gt; </a:t>
            </a:r>
            <a:r>
              <a:rPr lang="ko-KR" altLang="en-US" dirty="0"/>
              <a:t>프로젝트에 </a:t>
            </a:r>
            <a:r>
              <a:rPr lang="en-US" altLang="ko-KR" dirty="0"/>
              <a:t>IP </a:t>
            </a:r>
            <a:r>
              <a:rPr lang="ko-KR" altLang="en-US" dirty="0"/>
              <a:t>할당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할당된 </a:t>
            </a:r>
            <a:r>
              <a:rPr lang="en-US" altLang="ko-KR" dirty="0"/>
              <a:t>IP </a:t>
            </a:r>
            <a:r>
              <a:rPr lang="ko-KR" altLang="en-US" dirty="0"/>
              <a:t>에 대해</a:t>
            </a:r>
            <a:r>
              <a:rPr lang="en-US" altLang="ko-KR" dirty="0"/>
              <a:t>) </a:t>
            </a:r>
            <a:r>
              <a:rPr lang="ko-KR" altLang="en-US" dirty="0"/>
              <a:t>오른쪽 연결 클릭</a:t>
            </a:r>
            <a:endParaRPr lang="en-US" altLang="ko-KR" dirty="0"/>
          </a:p>
          <a:p>
            <a:r>
              <a:rPr lang="ko-KR" altLang="en-US" dirty="0"/>
              <a:t>포트 선택에서 </a:t>
            </a:r>
            <a:r>
              <a:rPr lang="en-US" altLang="ko-KR" dirty="0"/>
              <a:t>ubuntu </a:t>
            </a:r>
            <a:r>
              <a:rPr lang="ko-KR" altLang="en-US" dirty="0"/>
              <a:t>인스턴스 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65F2A-864D-E694-55BB-36F41162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A913FC-7732-A325-0D62-F5C2934C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679" y="1768882"/>
            <a:ext cx="4770069" cy="2304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DCEB94-3BCF-180F-3EF3-94183344E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2" y="2751064"/>
            <a:ext cx="6276753" cy="132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BA8C41-6C65-06C3-C163-219E3377CC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1010093" y="4158984"/>
            <a:ext cx="10352567" cy="24026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773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Provider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네트워크 설정 및 외부 접속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Ubuntu Linux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이미지 생성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2610E77-913E-CE27-CF2A-B4FBCE95D763}"/>
              </a:ext>
            </a:extLst>
          </p:cNvPr>
          <p:cNvGrpSpPr/>
          <p:nvPr/>
        </p:nvGrpSpPr>
        <p:grpSpPr>
          <a:xfrm>
            <a:off x="874588" y="4457646"/>
            <a:ext cx="7863970" cy="898041"/>
            <a:chOff x="874588" y="1701800"/>
            <a:chExt cx="7863970" cy="898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1311F-C992-4BDE-D017-E5FEF4BE7EF0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FB662-C016-6D7D-9DBE-B9BD9775947F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외부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-&gt;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내부 접속을 위한 네트워크 설정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6D8EB62-40F3-A5A2-4849-91B7C62E7D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76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742C8-377C-1317-ACB6-AA8FC4F4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유동</a:t>
            </a:r>
            <a:r>
              <a:rPr lang="en-US" altLang="ko-KR" dirty="0"/>
              <a:t>IP </a:t>
            </a:r>
            <a:r>
              <a:rPr lang="ko-KR" altLang="en-US" dirty="0"/>
              <a:t>할당 후 </a:t>
            </a:r>
            <a:r>
              <a:rPr lang="en-US" altLang="ko-KR" dirty="0"/>
              <a:t>SSH </a:t>
            </a:r>
            <a:r>
              <a:rPr lang="ko-KR" altLang="en-US" dirty="0"/>
              <a:t>접속 시도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4A781-824C-637E-79C2-8E04D0036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간단하게 </a:t>
            </a:r>
            <a:r>
              <a:rPr lang="en-US" altLang="ko-KR" dirty="0"/>
              <a:t>controller </a:t>
            </a:r>
            <a:r>
              <a:rPr lang="ko-KR" altLang="en-US" dirty="0"/>
              <a:t>에서 접속 시도</a:t>
            </a:r>
            <a:endParaRPr lang="en-US" altLang="ko-KR" dirty="0"/>
          </a:p>
          <a:p>
            <a:pPr lvl="1"/>
            <a:r>
              <a:rPr lang="ko-KR" altLang="en-US" dirty="0"/>
              <a:t>반응이 없다</a:t>
            </a:r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네트워크는 잘 </a:t>
            </a:r>
            <a:r>
              <a:rPr lang="ko-KR" altLang="en-US" dirty="0" err="1"/>
              <a:t>설정되어있나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각 포트들이 </a:t>
            </a:r>
            <a:r>
              <a:rPr lang="en-US" altLang="ko-KR" dirty="0"/>
              <a:t>Active </a:t>
            </a:r>
            <a:r>
              <a:rPr lang="ko-KR" altLang="en-US" dirty="0"/>
              <a:t>되어있는지 확인</a:t>
            </a:r>
            <a:endParaRPr lang="en-US" altLang="ko-KR" dirty="0"/>
          </a:p>
          <a:p>
            <a:pPr lvl="1"/>
            <a:r>
              <a:rPr lang="ko-KR" altLang="en-US" dirty="0"/>
              <a:t>내부</a:t>
            </a:r>
            <a:r>
              <a:rPr lang="en-US" altLang="ko-KR" dirty="0"/>
              <a:t>-&gt;</a:t>
            </a:r>
            <a:r>
              <a:rPr lang="ko-KR" altLang="en-US" dirty="0"/>
              <a:t>외부 인터넷 연결 확인</a:t>
            </a:r>
            <a:endParaRPr lang="en-US" altLang="ko-KR" dirty="0"/>
          </a:p>
          <a:p>
            <a:r>
              <a:rPr lang="ko-KR" altLang="en-US" dirty="0"/>
              <a:t>다음 점검해볼 문제는 방화벽</a:t>
            </a:r>
            <a:endParaRPr lang="en-US" altLang="ko-KR" dirty="0"/>
          </a:p>
          <a:p>
            <a:pPr lvl="1"/>
            <a:r>
              <a:rPr lang="ko-KR" altLang="en-US" dirty="0"/>
              <a:t>방화벽이 있는 곳</a:t>
            </a:r>
            <a:r>
              <a:rPr lang="en-US" altLang="ko-KR" dirty="0"/>
              <a:t>: </a:t>
            </a:r>
            <a:r>
              <a:rPr lang="ko-KR" altLang="en-US" dirty="0"/>
              <a:t>공유기</a:t>
            </a:r>
            <a:r>
              <a:rPr lang="en-US" altLang="ko-KR" dirty="0"/>
              <a:t>, Host PC, </a:t>
            </a:r>
            <a:r>
              <a:rPr lang="ko-KR" altLang="en-US" dirty="0"/>
              <a:t>가상 라우터</a:t>
            </a:r>
            <a:r>
              <a:rPr lang="en-US" altLang="ko-KR" dirty="0"/>
              <a:t>, </a:t>
            </a:r>
            <a:r>
              <a:rPr lang="ko-KR" altLang="en-US" dirty="0"/>
              <a:t>인스턴스 등등</a:t>
            </a:r>
            <a:endParaRPr lang="en-US" altLang="ko-KR" dirty="0"/>
          </a:p>
          <a:p>
            <a:pPr lvl="1"/>
            <a:r>
              <a:rPr lang="ko-KR" altLang="en-US" dirty="0"/>
              <a:t>보안 그룹</a:t>
            </a:r>
            <a:r>
              <a:rPr lang="en-US" altLang="ko-KR" dirty="0"/>
              <a:t>: OpenStack</a:t>
            </a:r>
            <a:r>
              <a:rPr lang="ko-KR" altLang="en-US" dirty="0"/>
              <a:t> 에서 제공하는 접근 관리</a:t>
            </a:r>
            <a:r>
              <a:rPr lang="en-US" altLang="ko-KR" dirty="0"/>
              <a:t>(ACL) </a:t>
            </a:r>
            <a:r>
              <a:rPr lang="ko-KR" altLang="en-US" dirty="0"/>
              <a:t>서비스</a:t>
            </a:r>
            <a:endParaRPr lang="en-US" altLang="ko-KR" dirty="0"/>
          </a:p>
          <a:p>
            <a:pPr lvl="2"/>
            <a:r>
              <a:rPr lang="ko-KR" altLang="en-US" dirty="0"/>
              <a:t>기본적으로 내부</a:t>
            </a:r>
            <a:r>
              <a:rPr lang="en-US" altLang="ko-KR" dirty="0"/>
              <a:t>-&gt;</a:t>
            </a:r>
            <a:r>
              <a:rPr lang="ko-KR" altLang="en-US" dirty="0"/>
              <a:t>외부는 </a:t>
            </a:r>
            <a:r>
              <a:rPr lang="ko-KR" altLang="en-US" dirty="0" err="1"/>
              <a:t>열려있으나</a:t>
            </a:r>
            <a:r>
              <a:rPr lang="en-US" altLang="ko-KR" dirty="0"/>
              <a:t>, </a:t>
            </a:r>
            <a:r>
              <a:rPr lang="ko-KR" altLang="en-US" dirty="0"/>
              <a:t>외부</a:t>
            </a:r>
            <a:r>
              <a:rPr lang="en-US" altLang="ko-KR" dirty="0"/>
              <a:t>-&gt;</a:t>
            </a:r>
            <a:r>
              <a:rPr lang="ko-KR" altLang="en-US" dirty="0"/>
              <a:t>내부는 </a:t>
            </a:r>
            <a:r>
              <a:rPr lang="ko-KR" altLang="en-US" dirty="0" err="1"/>
              <a:t>막혀있음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C5964E-6EDC-7C7D-6AA4-5E401B76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B40EBF-EAC4-E7AF-B6C7-3616C921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80" y="2042559"/>
            <a:ext cx="8990239" cy="79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8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F686E-06D4-98FB-4A0A-8C5C5969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 그룹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74459-7327-C281-9532-1DDA8DF2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보안 그룹 기본 상태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들어옴</a:t>
            </a:r>
            <a:r>
              <a:rPr lang="en-US" altLang="ko-KR" dirty="0"/>
              <a:t>” </a:t>
            </a:r>
            <a:r>
              <a:rPr lang="ko-KR" altLang="en-US" dirty="0"/>
              <a:t>두 개는</a:t>
            </a:r>
            <a:br>
              <a:rPr lang="en-US" altLang="ko-KR" dirty="0"/>
            </a:br>
            <a:r>
              <a:rPr lang="ko-KR" altLang="en-US" dirty="0"/>
              <a:t>같은 보안 그룹에 속한</a:t>
            </a:r>
            <a:br>
              <a:rPr lang="en-US" altLang="ko-KR" dirty="0"/>
            </a:br>
            <a:r>
              <a:rPr lang="ko-KR" altLang="en-US" dirty="0" err="1"/>
              <a:t>인스턴스들끼리만</a:t>
            </a:r>
            <a:br>
              <a:rPr lang="en-US" altLang="ko-KR" dirty="0"/>
            </a:br>
            <a:r>
              <a:rPr lang="en-US" altLang="ko-KR" dirty="0"/>
              <a:t>ingress</a:t>
            </a:r>
            <a:r>
              <a:rPr lang="ko-KR" altLang="en-US" dirty="0"/>
              <a:t> 를 허용하고 있음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24E2B-2A97-CA39-D2F5-28A05AB1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D244C-4E21-EE19-2D61-FD3CB9E5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796" y="1062259"/>
            <a:ext cx="7810978" cy="47334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337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068B6-32DB-00DE-BD14-517A5CCB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 그룹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6FA0B-7FB4-D5E9-CB28-EADCE01C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8257413" cy="5547357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“</a:t>
            </a:r>
            <a:r>
              <a:rPr lang="ko-KR" altLang="en-US" dirty="0"/>
              <a:t>들어옴</a:t>
            </a:r>
            <a:r>
              <a:rPr lang="en-US" altLang="ko-KR" dirty="0"/>
              <a:t>” </a:t>
            </a:r>
            <a:r>
              <a:rPr lang="ko-KR" altLang="en-US" dirty="0"/>
              <a:t>규칙 삭제하고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전체 소스에 대해 </a:t>
            </a:r>
            <a:r>
              <a:rPr lang="en-US" altLang="ko-KR" dirty="0"/>
              <a:t>TCP ingress </a:t>
            </a:r>
            <a:r>
              <a:rPr lang="ko-KR" altLang="en-US" dirty="0"/>
              <a:t>모두 허용</a:t>
            </a:r>
            <a:endParaRPr lang="en-US" altLang="ko-KR" dirty="0"/>
          </a:p>
          <a:p>
            <a:pPr lvl="1"/>
            <a:r>
              <a:rPr lang="ko-KR" altLang="en-US" dirty="0"/>
              <a:t>보안 상 적절하지 않음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현 상황에는 믿을 수 있는 네트워크 </a:t>
            </a:r>
            <a:r>
              <a:rPr lang="en-US" altLang="ko-KR" dirty="0"/>
              <a:t>192.168.0.0/24 </a:t>
            </a:r>
            <a:r>
              <a:rPr lang="ko-KR" altLang="en-US" dirty="0"/>
              <a:t>만 하는 것이 보다 적절함</a:t>
            </a:r>
            <a:endParaRPr lang="en-US" altLang="ko-KR" dirty="0"/>
          </a:p>
          <a:p>
            <a:pPr lvl="1"/>
            <a:r>
              <a:rPr lang="ko-KR" altLang="en-US" dirty="0"/>
              <a:t>실제 운영 시에는 꼭 필요한 포트만</a:t>
            </a:r>
            <a:r>
              <a:rPr lang="en-US" altLang="ko-KR" dirty="0"/>
              <a:t>, </a:t>
            </a:r>
            <a:r>
              <a:rPr lang="ko-KR" altLang="en-US" dirty="0"/>
              <a:t>꼭 필요한 소스에만 허용할 것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87C63F-621D-B712-700E-5C78FC1F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10B89-500C-D210-D894-B6076499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665" y="1028997"/>
            <a:ext cx="3491367" cy="4419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7418D3-11CF-93FF-EF98-8DBC9997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2" y="4142124"/>
            <a:ext cx="7644182" cy="23005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408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E561C-0463-3281-D80C-25B5A666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시도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D42437-D42B-3D38-FE6E-683C623EC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연결 성공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보안 확인</a:t>
            </a:r>
            <a:r>
              <a:rPr lang="en-US" altLang="ko-KR" dirty="0"/>
              <a:t>: yes</a:t>
            </a:r>
          </a:p>
          <a:p>
            <a:pPr lvl="1"/>
            <a:r>
              <a:rPr lang="ko-KR" altLang="en-US" dirty="0"/>
              <a:t>그러나 </a:t>
            </a:r>
            <a:r>
              <a:rPr lang="en-US" altLang="ko-KR" dirty="0" err="1"/>
              <a:t>publickey</a:t>
            </a:r>
            <a:r>
              <a:rPr lang="en-US" altLang="ko-KR" dirty="0"/>
              <a:t> </a:t>
            </a:r>
            <a:r>
              <a:rPr lang="ko-KR" altLang="en-US" dirty="0"/>
              <a:t>로 하라고 함</a:t>
            </a:r>
            <a:endParaRPr lang="en-US" altLang="ko-KR" dirty="0"/>
          </a:p>
          <a:p>
            <a:pPr lvl="1"/>
            <a:r>
              <a:rPr lang="ko-KR" altLang="en-US" dirty="0"/>
              <a:t>암호 입력 방식은 기본적으로 막혀 있음</a:t>
            </a:r>
            <a:endParaRPr lang="en-US" altLang="ko-KR" dirty="0"/>
          </a:p>
          <a:p>
            <a:pPr lvl="2"/>
            <a:r>
              <a:rPr lang="en-US" altLang="ko-KR" dirty="0"/>
              <a:t>SSH</a:t>
            </a:r>
            <a:r>
              <a:rPr lang="ko-KR" altLang="en-US" dirty="0"/>
              <a:t> 설정에서 </a:t>
            </a:r>
            <a:r>
              <a:rPr lang="ko-KR" altLang="en-US" dirty="0" err="1"/>
              <a:t>막혀있고</a:t>
            </a:r>
            <a:r>
              <a:rPr lang="en-US" altLang="ko-KR" dirty="0"/>
              <a:t>, ubuntu </a:t>
            </a:r>
            <a:r>
              <a:rPr lang="ko-KR" altLang="en-US" dirty="0"/>
              <a:t>계정은 암호 자체가 </a:t>
            </a:r>
            <a:r>
              <a:rPr lang="ko-KR" altLang="en-US" dirty="0" err="1"/>
              <a:t>설정되어있지</a:t>
            </a:r>
            <a:r>
              <a:rPr lang="ko-KR" altLang="en-US" dirty="0"/>
              <a:t> 않음</a:t>
            </a:r>
            <a:endParaRPr lang="en-US" altLang="ko-KR" dirty="0"/>
          </a:p>
          <a:p>
            <a:r>
              <a:rPr lang="en-US" altLang="ko-KR" dirty="0"/>
              <a:t>Keypair</a:t>
            </a:r>
            <a:r>
              <a:rPr lang="ko-KR" altLang="en-US" dirty="0"/>
              <a:t> 로 다시 로그인 시도</a:t>
            </a:r>
            <a:endParaRPr lang="en-US" altLang="ko-KR" dirty="0"/>
          </a:p>
          <a:p>
            <a:pPr lvl="1"/>
            <a:r>
              <a:rPr lang="en-US" altLang="ko-KR" dirty="0"/>
              <a:t>keypair </a:t>
            </a:r>
            <a:r>
              <a:rPr lang="ko-KR" altLang="en-US" dirty="0"/>
              <a:t>파일 </a:t>
            </a:r>
            <a:r>
              <a:rPr lang="en-US" altLang="ko-KR" dirty="0"/>
              <a:t>controller </a:t>
            </a:r>
            <a:r>
              <a:rPr lang="ko-KR" altLang="en-US" dirty="0"/>
              <a:t>로 이동</a:t>
            </a:r>
            <a:endParaRPr lang="en-US" altLang="ko-KR" dirty="0"/>
          </a:p>
          <a:p>
            <a:pPr lvl="2"/>
            <a:r>
              <a:rPr lang="en-US" altLang="ko-KR" dirty="0" err="1"/>
              <a:t>lrzsz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설치해두었으므로</a:t>
            </a:r>
            <a:r>
              <a:rPr lang="en-US" altLang="ko-KR" dirty="0"/>
              <a:t>, </a:t>
            </a:r>
            <a:r>
              <a:rPr lang="en-US" altLang="ko-KR" dirty="0" err="1"/>
              <a:t>zmodem</a:t>
            </a:r>
            <a:r>
              <a:rPr lang="en-US" altLang="ko-KR" dirty="0"/>
              <a:t> </a:t>
            </a:r>
            <a:r>
              <a:rPr lang="ko-KR" altLang="en-US" dirty="0"/>
              <a:t>지원하는 </a:t>
            </a:r>
            <a:r>
              <a:rPr lang="en-US" altLang="ko-KR" dirty="0"/>
              <a:t>SSH </a:t>
            </a:r>
            <a:r>
              <a:rPr lang="ko-KR" altLang="en-US" dirty="0"/>
              <a:t>클라이언트에서 </a:t>
            </a:r>
            <a:r>
              <a:rPr lang="ko-KR" altLang="en-US" dirty="0" err="1"/>
              <a:t>드래그앤드롭</a:t>
            </a:r>
            <a:endParaRPr lang="en-US" altLang="ko-KR" dirty="0"/>
          </a:p>
          <a:p>
            <a:pPr lvl="2"/>
            <a:r>
              <a:rPr lang="ko-KR" altLang="en-US" dirty="0"/>
              <a:t>혹은 다른 방법으로 </a:t>
            </a:r>
            <a:r>
              <a:rPr lang="en-US" altLang="ko-KR" dirty="0"/>
              <a:t>/</a:t>
            </a:r>
            <a:r>
              <a:rPr lang="en-US" altLang="ko-KR" dirty="0" err="1"/>
              <a:t>nfs</a:t>
            </a:r>
            <a:r>
              <a:rPr lang="en-US" altLang="ko-KR" dirty="0"/>
              <a:t> </a:t>
            </a:r>
            <a:r>
              <a:rPr lang="ko-KR" altLang="en-US" dirty="0"/>
              <a:t>경로에 이동</a:t>
            </a:r>
            <a:endParaRPr lang="en-US" altLang="ko-KR" dirty="0"/>
          </a:p>
          <a:p>
            <a:pPr lvl="1"/>
            <a:r>
              <a:rPr lang="ko-KR" altLang="en-US" dirty="0"/>
              <a:t>파일 권한 변경 후</a:t>
            </a:r>
            <a:r>
              <a:rPr lang="en-US" altLang="ko-KR" dirty="0"/>
              <a:t>, </a:t>
            </a:r>
            <a:r>
              <a:rPr lang="ko-KR" altLang="en-US" dirty="0"/>
              <a:t>접속 시도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2DE39D-4683-0F84-12D3-EC3C25AE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3FD4AD-05C4-AC8A-ABCA-84030936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262" y="965202"/>
            <a:ext cx="6858000" cy="14763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31315E-1FD0-B1C2-3C6C-EB92BC3FD90A}"/>
              </a:ext>
            </a:extLst>
          </p:cNvPr>
          <p:cNvSpPr/>
          <p:nvPr/>
        </p:nvSpPr>
        <p:spPr>
          <a:xfrm>
            <a:off x="1045453" y="5812463"/>
            <a:ext cx="9937898" cy="706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 dirty="0" err="1"/>
              <a:t>chmod</a:t>
            </a:r>
            <a:r>
              <a:rPr lang="en-US" altLang="ko-KR" sz="1800" b="1" dirty="0"/>
              <a:t> 400 </a:t>
            </a:r>
            <a:r>
              <a:rPr lang="en-US" altLang="ko-KR" sz="1800" b="1" dirty="0" err="1"/>
              <a:t>keypair.pem</a:t>
            </a:r>
            <a:endParaRPr lang="en-US" altLang="ko-KR" sz="1800" b="1" dirty="0"/>
          </a:p>
          <a:p>
            <a:r>
              <a:rPr lang="en-US" altLang="ko-KR" sz="1800" b="1" dirty="0"/>
              <a:t>ssh ubuntu@</a:t>
            </a:r>
            <a:r>
              <a:rPr lang="en-US" altLang="ko-KR" sz="1800" b="1" dirty="0">
                <a:solidFill>
                  <a:srgbClr val="FF0000"/>
                </a:solidFill>
              </a:rPr>
              <a:t>192.168.0.36</a:t>
            </a:r>
            <a:r>
              <a:rPr lang="en-US" altLang="ko-KR" sz="1800" b="1" dirty="0"/>
              <a:t> -</a:t>
            </a:r>
            <a:r>
              <a:rPr lang="en-US" altLang="ko-KR" sz="1800" b="1" dirty="0" err="1"/>
              <a:t>i</a:t>
            </a:r>
            <a:r>
              <a:rPr lang="en-US" altLang="ko-KR" sz="1800" b="1" dirty="0"/>
              <a:t> </a:t>
            </a:r>
            <a:r>
              <a:rPr lang="en-US" altLang="ko-KR" sz="1800" b="1" dirty="0" err="1">
                <a:solidFill>
                  <a:srgbClr val="FF0000"/>
                </a:solidFill>
              </a:rPr>
              <a:t>keypair.pem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0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92C03-9BC5-8CE0-7213-791FD4A7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6519200-C470-6768-CA52-8A8CE6A9D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163" y="965200"/>
            <a:ext cx="5752823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80764-7249-A4E6-833E-7C16AFC3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257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9FB36-9B82-994A-3421-A4DB09C1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네트워크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0DBFD-5BBC-FD6B-00FD-343392025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연결은 모두 완료</a:t>
            </a:r>
            <a:endParaRPr lang="en-US" altLang="ko-KR" dirty="0"/>
          </a:p>
          <a:p>
            <a:pPr lvl="1"/>
            <a:r>
              <a:rPr lang="ko-KR" altLang="en-US" dirty="0"/>
              <a:t>내부</a:t>
            </a:r>
            <a:r>
              <a:rPr lang="en-US" altLang="ko-KR" dirty="0"/>
              <a:t>-&gt;</a:t>
            </a:r>
            <a:r>
              <a:rPr lang="ko-KR" altLang="en-US" dirty="0"/>
              <a:t>외부 로 인터넷 연결 가능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ko-KR" altLang="en-US" dirty="0" err="1"/>
              <a:t>오픈스택</a:t>
            </a:r>
            <a:r>
              <a:rPr lang="ko-KR" altLang="en-US" dirty="0"/>
              <a:t> 상의 </a:t>
            </a:r>
            <a:r>
              <a:rPr lang="en-US" altLang="ko-KR" dirty="0"/>
              <a:t>VM</a:t>
            </a:r>
            <a:r>
              <a:rPr lang="ko-KR" altLang="en-US" dirty="0"/>
              <a:t>으로 외부에서 연결은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외부</a:t>
            </a:r>
            <a:r>
              <a:rPr lang="en-US" altLang="ko-KR" dirty="0"/>
              <a:t>-&gt;</a:t>
            </a:r>
            <a:r>
              <a:rPr lang="ko-KR" altLang="en-US" dirty="0"/>
              <a:t>내부 로 연결 불가</a:t>
            </a:r>
            <a:endParaRPr lang="en-US" altLang="ko-KR" dirty="0"/>
          </a:p>
          <a:p>
            <a:pPr lvl="1"/>
            <a:r>
              <a:rPr lang="ko-KR" altLang="en-US" dirty="0"/>
              <a:t>주소가 없음</a:t>
            </a:r>
            <a:endParaRPr lang="en-US" altLang="ko-KR" dirty="0"/>
          </a:p>
          <a:p>
            <a:r>
              <a:rPr lang="ko-KR" altLang="en-US" dirty="0"/>
              <a:t>방법 </a:t>
            </a:r>
            <a:r>
              <a:rPr lang="en-US" altLang="ko-KR" dirty="0"/>
              <a:t>1. </a:t>
            </a:r>
            <a:r>
              <a:rPr lang="ko-KR" altLang="en-US" dirty="0"/>
              <a:t>유동 공용 </a:t>
            </a:r>
            <a:r>
              <a:rPr lang="en-US" altLang="ko-KR" dirty="0"/>
              <a:t>IP </a:t>
            </a:r>
            <a:r>
              <a:rPr lang="ko-KR" altLang="en-US" dirty="0"/>
              <a:t>할당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방법 </a:t>
            </a:r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ko-KR" altLang="en-US" dirty="0" err="1">
                <a:solidFill>
                  <a:srgbClr val="FF0000"/>
                </a:solidFill>
              </a:rPr>
              <a:t>포트포워딩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 err="1"/>
              <a:t>가상라우터의</a:t>
            </a:r>
            <a:r>
              <a:rPr lang="ko-KR" altLang="en-US" dirty="0"/>
              <a:t> </a:t>
            </a:r>
            <a:r>
              <a:rPr lang="en-US" altLang="ko-KR" dirty="0"/>
              <a:t>NAT </a:t>
            </a:r>
            <a:r>
              <a:rPr lang="ko-KR" altLang="en-US" dirty="0" err="1"/>
              <a:t>포트포워딩</a:t>
            </a:r>
            <a:r>
              <a:rPr lang="ko-KR" altLang="en-US" dirty="0"/>
              <a:t> 설정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28F94B-0FBD-61A4-380E-5B1693E9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EFBB200-0C29-26E4-4915-E6E60E7C5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30" y="961460"/>
            <a:ext cx="5498770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18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750E3-AAF9-0B4D-197A-65887094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포트포워딩</a:t>
            </a:r>
            <a:r>
              <a:rPr lang="ko-KR" altLang="en-US" dirty="0"/>
              <a:t> 설정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C0FBE-CD6F-AA2B-D234-47AEC0A23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에서 진행</a:t>
            </a:r>
            <a:endParaRPr lang="en-US" altLang="ko-KR" dirty="0"/>
          </a:p>
          <a:p>
            <a:r>
              <a:rPr lang="ko-KR" altLang="en-US" dirty="0"/>
              <a:t>라우터 확인</a:t>
            </a:r>
            <a:r>
              <a:rPr lang="en-US" altLang="ko-KR" dirty="0"/>
              <a:t>: ID</a:t>
            </a:r>
            <a:r>
              <a:rPr lang="ko-KR" altLang="en-US" dirty="0"/>
              <a:t>에 따라 </a:t>
            </a:r>
            <a:r>
              <a:rPr lang="en-US" altLang="ko-KR" dirty="0" err="1"/>
              <a:t>qrouter</a:t>
            </a:r>
            <a:r>
              <a:rPr lang="en-US" altLang="ko-KR" dirty="0"/>
              <a:t>-ID 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r>
              <a:rPr lang="ko-KR" altLang="en-US" dirty="0"/>
              <a:t>게이트웨이 인터페이스 이름 확인</a:t>
            </a:r>
            <a:r>
              <a:rPr lang="en-US" altLang="ko-KR" dirty="0"/>
              <a:t>: </a:t>
            </a:r>
            <a:r>
              <a:rPr lang="en-US" altLang="ko-KR" dirty="0" err="1"/>
              <a:t>qg</a:t>
            </a:r>
            <a:r>
              <a:rPr lang="en-US" altLang="ko-KR" dirty="0"/>
              <a:t> </a:t>
            </a:r>
            <a:r>
              <a:rPr lang="ko-KR" altLang="en-US" dirty="0"/>
              <a:t>로 시작</a:t>
            </a:r>
            <a:endParaRPr lang="en-US" altLang="ko-KR" dirty="0"/>
          </a:p>
          <a:p>
            <a:r>
              <a:rPr lang="ko-KR" altLang="en-US" dirty="0"/>
              <a:t>라우터와 게이트웨이에 대해 </a:t>
            </a:r>
            <a:r>
              <a:rPr lang="en-US" altLang="ko-KR" dirty="0"/>
              <a:t>iptables </a:t>
            </a:r>
            <a:r>
              <a:rPr lang="ko-KR" altLang="en-US" dirty="0"/>
              <a:t>로 </a:t>
            </a:r>
            <a:r>
              <a:rPr lang="ko-KR" altLang="en-US" dirty="0" err="1"/>
              <a:t>포트포워딩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아래 명령들 수정해서 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931015-BECC-30DE-900B-031EDB74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FB9C0B-CBEB-24AD-BAEE-94106D9704CF}"/>
              </a:ext>
            </a:extLst>
          </p:cNvPr>
          <p:cNvSpPr/>
          <p:nvPr/>
        </p:nvSpPr>
        <p:spPr>
          <a:xfrm>
            <a:off x="1038365" y="3969687"/>
            <a:ext cx="9937898" cy="227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 dirty="0"/>
              <a:t>(controller</a:t>
            </a:r>
            <a:r>
              <a:rPr lang="ko-KR" altLang="en-US" sz="1800" b="1" dirty="0"/>
              <a:t>에서</a:t>
            </a:r>
            <a:r>
              <a:rPr lang="en-US" altLang="ko-KR" sz="1800" b="1" dirty="0"/>
              <a:t>)</a:t>
            </a:r>
          </a:p>
          <a:p>
            <a:r>
              <a:rPr lang="en-US" altLang="ko-KR" sz="1800" b="1" dirty="0"/>
              <a:t>(</a:t>
            </a:r>
            <a:r>
              <a:rPr lang="ko-KR" altLang="en-US" sz="1800" b="1" dirty="0"/>
              <a:t>라우터 </a:t>
            </a:r>
            <a:r>
              <a:rPr lang="ko-KR" altLang="en-US" b="1" dirty="0"/>
              <a:t>이름 확인</a:t>
            </a:r>
            <a:r>
              <a:rPr lang="en-US" altLang="ko-KR" sz="1800" b="1" dirty="0"/>
              <a:t>) </a:t>
            </a:r>
            <a:r>
              <a:rPr lang="en-US" altLang="ko-KR" sz="1800" dirty="0" err="1"/>
              <a:t>ip</a:t>
            </a:r>
            <a:r>
              <a:rPr lang="en-US" altLang="ko-KR" sz="1800" dirty="0"/>
              <a:t> </a:t>
            </a:r>
            <a:r>
              <a:rPr lang="en-US" altLang="ko-KR" sz="1800" dirty="0" err="1"/>
              <a:t>netns</a:t>
            </a:r>
            <a:endParaRPr lang="en-US" altLang="ko-KR" sz="1800" dirty="0"/>
          </a:p>
          <a:p>
            <a:r>
              <a:rPr lang="en-US" altLang="ko-KR" sz="1800" b="1" dirty="0"/>
              <a:t>(</a:t>
            </a:r>
            <a:r>
              <a:rPr lang="ko-KR" altLang="en-US" sz="1800" b="1" dirty="0"/>
              <a:t>게이트웨이 이름 확인</a:t>
            </a:r>
            <a:r>
              <a:rPr lang="en-US" altLang="ko-KR" sz="1800" b="1" dirty="0"/>
              <a:t>) </a:t>
            </a:r>
            <a:r>
              <a:rPr lang="en-US" altLang="ko-KR" sz="1800" dirty="0" err="1"/>
              <a:t>ip</a:t>
            </a:r>
            <a:r>
              <a:rPr lang="en-US" altLang="ko-KR" sz="1800" dirty="0"/>
              <a:t> </a:t>
            </a:r>
            <a:r>
              <a:rPr lang="en-US" altLang="ko-KR" sz="1800" dirty="0" err="1"/>
              <a:t>netns</a:t>
            </a:r>
            <a:r>
              <a:rPr lang="en-US" altLang="ko-KR" sz="1800" dirty="0"/>
              <a:t> exec {router-</a:t>
            </a:r>
            <a:r>
              <a:rPr lang="en-US" altLang="ko-KR" dirty="0"/>
              <a:t>name} 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sz="1800" dirty="0" err="1"/>
              <a:t>sudo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ip</a:t>
            </a:r>
            <a:r>
              <a:rPr lang="en-US" altLang="ko-KR" sz="1800" dirty="0"/>
              <a:t> </a:t>
            </a:r>
            <a:r>
              <a:rPr lang="en-US" altLang="ko-KR" sz="1800" dirty="0" err="1"/>
              <a:t>netns</a:t>
            </a:r>
            <a:r>
              <a:rPr lang="en-US" altLang="ko-KR" sz="1800" dirty="0"/>
              <a:t> exec </a:t>
            </a:r>
            <a:r>
              <a:rPr lang="en-US" altLang="ko-KR" sz="1800" dirty="0">
                <a:solidFill>
                  <a:srgbClr val="FF0000"/>
                </a:solidFill>
              </a:rPr>
              <a:t>$router</a:t>
            </a:r>
            <a:r>
              <a:rPr lang="en-US" altLang="ko-KR" sz="1800" dirty="0"/>
              <a:t> iptables -A PREROUTING -t </a:t>
            </a:r>
            <a:r>
              <a:rPr lang="en-US" altLang="ko-KR" sz="1800" dirty="0" err="1"/>
              <a:t>nat</a:t>
            </a:r>
            <a:r>
              <a:rPr lang="en-US" altLang="ko-KR" sz="1800" dirty="0"/>
              <a:t> -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$gateway</a:t>
            </a:r>
            <a:r>
              <a:rPr lang="en-US" altLang="ko-KR" sz="1800" dirty="0"/>
              <a:t> -p </a:t>
            </a:r>
            <a:r>
              <a:rPr lang="en-US" altLang="ko-KR" sz="1800" dirty="0" err="1"/>
              <a:t>tcp</a:t>
            </a:r>
            <a:r>
              <a:rPr lang="en-US" altLang="ko-KR" sz="1800" dirty="0"/>
              <a:t> --</a:t>
            </a:r>
            <a:r>
              <a:rPr lang="en-US" altLang="ko-KR" sz="1800" dirty="0" err="1"/>
              <a:t>dport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22136</a:t>
            </a:r>
            <a:r>
              <a:rPr lang="en-US" altLang="ko-KR" sz="1800" dirty="0"/>
              <a:t> -j DNAT --to </a:t>
            </a:r>
            <a:r>
              <a:rPr lang="en-US" altLang="ko-KR" sz="1800" dirty="0">
                <a:solidFill>
                  <a:srgbClr val="FF0000"/>
                </a:solidFill>
              </a:rPr>
              <a:t>20.0.0.136:22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87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DD513-FAF9-8364-E5AF-9AB67D96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및 접속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4CF9D-4D42-E4E0-8E94-96BC0F6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인스턴스</a:t>
            </a:r>
            <a:r>
              <a:rPr lang="en-US" altLang="ko-KR" dirty="0"/>
              <a:t> </a:t>
            </a:r>
            <a:r>
              <a:rPr lang="ko-KR" altLang="en-US" dirty="0"/>
              <a:t>내부 </a:t>
            </a:r>
            <a:r>
              <a:rPr lang="en-US" altLang="ko-KR" dirty="0"/>
              <a:t>IP </a:t>
            </a:r>
            <a:r>
              <a:rPr lang="ko-KR" altLang="en-US" dirty="0"/>
              <a:t>확인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30F62-ED83-8AC0-52A3-20815DD2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AC1493-248C-114A-1671-E3AB03D2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3620384"/>
            <a:ext cx="11058525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B04CCF-5153-29A4-4B74-CB8A5AB3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1" y="1544379"/>
            <a:ext cx="10010775" cy="160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7BED41-D765-704D-A701-EE7904F275B3}"/>
              </a:ext>
            </a:extLst>
          </p:cNvPr>
          <p:cNvSpPr/>
          <p:nvPr/>
        </p:nvSpPr>
        <p:spPr>
          <a:xfrm>
            <a:off x="3196855" y="2401186"/>
            <a:ext cx="822252" cy="267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2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FA620141-BB22-1877-4F41-1F6B9DE3CF49}"/>
              </a:ext>
            </a:extLst>
          </p:cNvPr>
          <p:cNvSpPr/>
          <p:nvPr/>
        </p:nvSpPr>
        <p:spPr>
          <a:xfrm>
            <a:off x="3675772" y="1345081"/>
            <a:ext cx="8406580" cy="38640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76CFE5-D7DB-6E53-654A-86497799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포트 포워딩 예시</a:t>
            </a:r>
          </a:p>
        </p:txBody>
      </p:sp>
      <p:pic>
        <p:nvPicPr>
          <p:cNvPr id="7" name="내용 개체 틀 6" descr="남성 프로그래머 윤곽선">
            <a:extLst>
              <a:ext uri="{FF2B5EF4-FFF2-40B4-BE49-F238E27FC236}">
                <a16:creationId xmlns:a16="http://schemas.microsoft.com/office/drawing/2014/main" id="{F3D325DE-757A-C7D8-7D0F-E516CB8DA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0226" y="1749945"/>
            <a:ext cx="914400" cy="914400"/>
          </a:xfrm>
        </p:spPr>
      </p:pic>
      <p:pic>
        <p:nvPicPr>
          <p:cNvPr id="11" name="그래픽 10" descr="인터넷 단색으로 채워진">
            <a:extLst>
              <a:ext uri="{FF2B5EF4-FFF2-40B4-BE49-F238E27FC236}">
                <a16:creationId xmlns:a16="http://schemas.microsoft.com/office/drawing/2014/main" id="{05871DE3-1D80-DBC5-C36B-2822801FB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3653" y="1914794"/>
            <a:ext cx="914400" cy="914400"/>
          </a:xfrm>
          <a:prstGeom prst="rect">
            <a:avLst/>
          </a:prstGeom>
        </p:spPr>
      </p:pic>
      <p:pic>
        <p:nvPicPr>
          <p:cNvPr id="15" name="그래픽 14" descr="여성 프로그래머 윤곽선">
            <a:extLst>
              <a:ext uri="{FF2B5EF4-FFF2-40B4-BE49-F238E27FC236}">
                <a16:creationId xmlns:a16="http://schemas.microsoft.com/office/drawing/2014/main" id="{C0FC635B-EB80-BE87-FA69-1EC89C385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0226" y="3709142"/>
            <a:ext cx="914400" cy="914400"/>
          </a:xfrm>
          <a:prstGeom prst="rect">
            <a:avLst/>
          </a:prstGeom>
        </p:spPr>
      </p:pic>
      <p:pic>
        <p:nvPicPr>
          <p:cNvPr id="18" name="그래픽 17" descr="인터넷 단색으로 채워진">
            <a:extLst>
              <a:ext uri="{FF2B5EF4-FFF2-40B4-BE49-F238E27FC236}">
                <a16:creationId xmlns:a16="http://schemas.microsoft.com/office/drawing/2014/main" id="{1AC486F1-5F7F-ACAE-2AD8-32F0EAE99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3653" y="3595283"/>
            <a:ext cx="914400" cy="91440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0C22E02-E3AA-9876-76FF-3B13FD969538}"/>
              </a:ext>
            </a:extLst>
          </p:cNvPr>
          <p:cNvCxnSpPr>
            <a:cxnSpLocks/>
          </p:cNvCxnSpPr>
          <p:nvPr/>
        </p:nvCxnSpPr>
        <p:spPr>
          <a:xfrm>
            <a:off x="4664626" y="2590832"/>
            <a:ext cx="1316312" cy="47492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FDE262-0E9B-59C4-DF58-0C91CF19E3D1}"/>
              </a:ext>
            </a:extLst>
          </p:cNvPr>
          <p:cNvCxnSpPr>
            <a:cxnSpLocks/>
          </p:cNvCxnSpPr>
          <p:nvPr/>
        </p:nvCxnSpPr>
        <p:spPr>
          <a:xfrm flipV="1">
            <a:off x="4664626" y="3595283"/>
            <a:ext cx="1387196" cy="54256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7EEAC2D-475E-FA6B-4F66-5BF0053D36EE}"/>
              </a:ext>
            </a:extLst>
          </p:cNvPr>
          <p:cNvCxnSpPr>
            <a:cxnSpLocks/>
          </p:cNvCxnSpPr>
          <p:nvPr/>
        </p:nvCxnSpPr>
        <p:spPr>
          <a:xfrm>
            <a:off x="4664626" y="2413623"/>
            <a:ext cx="1387196" cy="49490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래픽 32" descr="클라우드 동기화 단색으로 채워진">
            <a:extLst>
              <a:ext uri="{FF2B5EF4-FFF2-40B4-BE49-F238E27FC236}">
                <a16:creationId xmlns:a16="http://schemas.microsoft.com/office/drawing/2014/main" id="{575AF23A-7374-4191-A67B-7599F6921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6459" y="2573832"/>
            <a:ext cx="1209438" cy="12094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8B19E8-F354-1068-F4D7-1D9C7C172B05}"/>
              </a:ext>
            </a:extLst>
          </p:cNvPr>
          <p:cNvSpPr txBox="1"/>
          <p:nvPr/>
        </p:nvSpPr>
        <p:spPr>
          <a:xfrm>
            <a:off x="6409560" y="3552779"/>
            <a:ext cx="1623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113.198.66.75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1BF7E88-F4F2-D5F3-F304-085C16F332C9}"/>
              </a:ext>
            </a:extLst>
          </p:cNvPr>
          <p:cNvCxnSpPr>
            <a:cxnSpLocks/>
          </p:cNvCxnSpPr>
          <p:nvPr/>
        </p:nvCxnSpPr>
        <p:spPr>
          <a:xfrm flipV="1">
            <a:off x="8078507" y="2207145"/>
            <a:ext cx="1265404" cy="8334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3077DA-4993-8393-1900-977E486AA599}"/>
              </a:ext>
            </a:extLst>
          </p:cNvPr>
          <p:cNvCxnSpPr>
            <a:cxnSpLocks/>
          </p:cNvCxnSpPr>
          <p:nvPr/>
        </p:nvCxnSpPr>
        <p:spPr>
          <a:xfrm flipV="1">
            <a:off x="8175955" y="2429742"/>
            <a:ext cx="1167956" cy="73749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81F1C4-1AD8-3B89-4380-A41A3BC1945D}"/>
              </a:ext>
            </a:extLst>
          </p:cNvPr>
          <p:cNvCxnSpPr>
            <a:cxnSpLocks/>
          </p:cNvCxnSpPr>
          <p:nvPr/>
        </p:nvCxnSpPr>
        <p:spPr>
          <a:xfrm>
            <a:off x="8228556" y="3410425"/>
            <a:ext cx="1115355" cy="698235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D759392-4C76-C2AD-7D70-27BC4A46BBAB}"/>
              </a:ext>
            </a:extLst>
          </p:cNvPr>
          <p:cNvSpPr txBox="1"/>
          <p:nvPr/>
        </p:nvSpPr>
        <p:spPr>
          <a:xfrm>
            <a:off x="10713874" y="1722364"/>
            <a:ext cx="1053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10.0.0.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7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8D733B-8BC6-7D9A-B993-DE1191C114B0}"/>
              </a:ext>
            </a:extLst>
          </p:cNvPr>
          <p:cNvSpPr txBox="1"/>
          <p:nvPr/>
        </p:nvSpPr>
        <p:spPr>
          <a:xfrm>
            <a:off x="10558025" y="4332781"/>
            <a:ext cx="1365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10.0.0.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231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06A925-E974-3DA2-D840-CE460240EEC9}"/>
              </a:ext>
            </a:extLst>
          </p:cNvPr>
          <p:cNvSpPr/>
          <p:nvPr/>
        </p:nvSpPr>
        <p:spPr>
          <a:xfrm>
            <a:off x="9411131" y="1940109"/>
            <a:ext cx="1265404" cy="297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SSH 7777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D2D964D-A2D1-E0FF-E131-C8F4B21F7531}"/>
              </a:ext>
            </a:extLst>
          </p:cNvPr>
          <p:cNvSpPr/>
          <p:nvPr/>
        </p:nvSpPr>
        <p:spPr>
          <a:xfrm>
            <a:off x="9411131" y="2320565"/>
            <a:ext cx="1265404" cy="297712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HTTPS 443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BF36FE-DE98-B777-401F-23A4999CF1AA}"/>
              </a:ext>
            </a:extLst>
          </p:cNvPr>
          <p:cNvSpPr/>
          <p:nvPr/>
        </p:nvSpPr>
        <p:spPr>
          <a:xfrm>
            <a:off x="9411131" y="3988987"/>
            <a:ext cx="1265404" cy="297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SSH 7777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34732D-A191-BAD0-7612-327C986C1955}"/>
              </a:ext>
            </a:extLst>
          </p:cNvPr>
          <p:cNvSpPr txBox="1"/>
          <p:nvPr/>
        </p:nvSpPr>
        <p:spPr>
          <a:xfrm rot="1176116">
            <a:off x="4532354" y="2322936"/>
            <a:ext cx="1925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113.198.66.75: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00FF"/>
                </a:highlight>
              </a:rPr>
              <a:t>19</a:t>
            </a:r>
            <a:r>
              <a:rPr lang="en-US" altLang="ko-KR" sz="1600" dirty="0">
                <a:highlight>
                  <a:srgbClr val="FFFF00"/>
                </a:highlight>
              </a:rPr>
              <a:t>007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010AA2-7713-39C8-1BD6-98C369FA34BE}"/>
              </a:ext>
            </a:extLst>
          </p:cNvPr>
          <p:cNvSpPr txBox="1"/>
          <p:nvPr/>
        </p:nvSpPr>
        <p:spPr>
          <a:xfrm rot="1176116">
            <a:off x="4352246" y="2875857"/>
            <a:ext cx="1925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113.198.66.75: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FF0000"/>
                </a:highlight>
              </a:rPr>
              <a:t>17</a:t>
            </a:r>
            <a:r>
              <a:rPr lang="en-US" altLang="ko-KR" sz="1600" dirty="0">
                <a:highlight>
                  <a:srgbClr val="FFFF00"/>
                </a:highlight>
              </a:rPr>
              <a:t>007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F73758-4676-1620-506C-74B27BEAB4E4}"/>
              </a:ext>
            </a:extLst>
          </p:cNvPr>
          <p:cNvSpPr txBox="1"/>
          <p:nvPr/>
        </p:nvSpPr>
        <p:spPr>
          <a:xfrm rot="20262986">
            <a:off x="4509338" y="3908494"/>
            <a:ext cx="1925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113.198.66.75: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</a:rPr>
              <a:t>19</a:t>
            </a:r>
            <a:r>
              <a:rPr lang="en-US" altLang="ko-KR" sz="1600" dirty="0">
                <a:highlight>
                  <a:srgbClr val="FFFF00"/>
                </a:highlight>
              </a:rPr>
              <a:t>231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56" name="슬라이드 번호 개체 틀 55">
            <a:extLst>
              <a:ext uri="{FF2B5EF4-FFF2-40B4-BE49-F238E27FC236}">
                <a16:creationId xmlns:a16="http://schemas.microsoft.com/office/drawing/2014/main" id="{7BDECA26-31CF-37FC-EE08-AF97A6F0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28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E13ECF-2E9A-D764-737C-CB41D7C11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440216"/>
              </p:ext>
            </p:extLst>
          </p:nvPr>
        </p:nvGraphicFramePr>
        <p:xfrm>
          <a:off x="242133" y="1356901"/>
          <a:ext cx="2962588" cy="3852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76">
                  <a:extLst>
                    <a:ext uri="{9D8B030D-6E8A-4147-A177-3AD203B41FA5}">
                      <a16:colId xmlns:a16="http://schemas.microsoft.com/office/drawing/2014/main" val="19490590"/>
                    </a:ext>
                  </a:extLst>
                </a:gridCol>
                <a:gridCol w="1965312">
                  <a:extLst>
                    <a:ext uri="{9D8B030D-6E8A-4147-A177-3AD203B41FA5}">
                      <a16:colId xmlns:a16="http://schemas.microsoft.com/office/drawing/2014/main" val="2027823592"/>
                    </a:ext>
                  </a:extLst>
                </a:gridCol>
              </a:tblGrid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dport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DNAT to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306551"/>
                  </a:ext>
                </a:extLst>
              </a:tr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10xxx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10.0.0.xxx:8080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297175"/>
                  </a:ext>
                </a:extLst>
              </a:tr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13xxx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10.0.0.xxx:3000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042453"/>
                  </a:ext>
                </a:extLst>
              </a:tr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17xxx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10.0.0.xxx:443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59680"/>
                  </a:ext>
                </a:extLst>
              </a:tr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18xxx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10.0.0.xxx:80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513347"/>
                  </a:ext>
                </a:extLst>
              </a:tr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19xxx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10.0.0.xxx:7777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388088"/>
                  </a:ext>
                </a:extLst>
              </a:tr>
            </a:tbl>
          </a:graphicData>
        </a:graphic>
      </p:graphicFrame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E8263E4-8278-305C-392C-568348A0C024}"/>
              </a:ext>
            </a:extLst>
          </p:cNvPr>
          <p:cNvSpPr txBox="1">
            <a:spLocks/>
          </p:cNvSpPr>
          <p:nvPr/>
        </p:nvSpPr>
        <p:spPr>
          <a:xfrm>
            <a:off x="298252" y="5358226"/>
            <a:ext cx="11652010" cy="1154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간단한 </a:t>
            </a:r>
            <a:r>
              <a:rPr lang="en-US" altLang="ko-KR" dirty="0"/>
              <a:t>bash script </a:t>
            </a:r>
            <a:r>
              <a:rPr lang="ko-KR" altLang="en-US" dirty="0"/>
              <a:t>를 작성하여 위와 같이 자동으로 설정하도록 사용</a:t>
            </a:r>
            <a:endParaRPr lang="en-US" altLang="ko-KR" dirty="0"/>
          </a:p>
          <a:p>
            <a:pPr lvl="1"/>
            <a:r>
              <a:rPr lang="en-US" altLang="ko-KR" dirty="0"/>
              <a:t>Chat GPT </a:t>
            </a:r>
            <a:r>
              <a:rPr lang="ko-KR" altLang="en-US" dirty="0"/>
              <a:t>에게 위 </a:t>
            </a:r>
            <a:r>
              <a:rPr lang="en-US" altLang="ko-KR" dirty="0"/>
              <a:t>iptables command </a:t>
            </a:r>
            <a:r>
              <a:rPr lang="ko-KR" altLang="en-US" dirty="0"/>
              <a:t>를 제공하며 작성하도록 시켜보자</a:t>
            </a:r>
          </a:p>
        </p:txBody>
      </p:sp>
    </p:spTree>
    <p:extLst>
      <p:ext uri="{BB962C8B-B14F-4D97-AF65-F5344CB8AC3E}">
        <p14:creationId xmlns:p14="http://schemas.microsoft.com/office/powerpoint/2010/main" val="293113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D06B9-5C57-ED06-BD91-0D5D4639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마지막</a:t>
            </a:r>
            <a:r>
              <a:rPr lang="en-US" altLang="ko-KR" dirty="0"/>
              <a:t>…</a:t>
            </a:r>
            <a:r>
              <a:rPr lang="ko-KR" altLang="en-US" dirty="0"/>
              <a:t>공유기에서 포워딩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22E0A-F237-6B1A-D39B-28BCF10A3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017488" cy="55473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유동</a:t>
            </a:r>
            <a:r>
              <a:rPr lang="en-US" altLang="ko-KR" sz="2000" dirty="0"/>
              <a:t>IP, </a:t>
            </a:r>
            <a:r>
              <a:rPr lang="ko-KR" altLang="en-US" sz="2000" dirty="0" err="1"/>
              <a:t>가상라우터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포트포워딩</a:t>
            </a:r>
            <a:r>
              <a:rPr lang="ko-KR" altLang="en-US" sz="2000" dirty="0"/>
              <a:t> 모두 공유기 네트워크 안에서만 접속 가능한 방법</a:t>
            </a:r>
            <a:endParaRPr lang="en-US" altLang="ko-KR" sz="2000" dirty="0"/>
          </a:p>
          <a:p>
            <a:r>
              <a:rPr lang="ko-KR" altLang="en-US" sz="2000" dirty="0"/>
              <a:t>공유기 외부에서 접근하려면</a:t>
            </a:r>
            <a:r>
              <a:rPr lang="en-US" altLang="ko-KR" sz="2000" dirty="0"/>
              <a:t>, </a:t>
            </a:r>
            <a:r>
              <a:rPr lang="ko-KR" altLang="en-US" sz="2000" dirty="0"/>
              <a:t>공유기에서의 </a:t>
            </a:r>
            <a:r>
              <a:rPr lang="ko-KR" altLang="en-US" sz="2000" dirty="0" err="1"/>
              <a:t>포트포워딩이</a:t>
            </a:r>
            <a:r>
              <a:rPr lang="ko-KR" altLang="en-US" sz="2000" dirty="0"/>
              <a:t> 추가로 필요</a:t>
            </a:r>
            <a:endParaRPr lang="en-US" altLang="ko-KR" sz="2000" dirty="0"/>
          </a:p>
          <a:p>
            <a:pPr lvl="1"/>
            <a:r>
              <a:rPr lang="ko-KR" altLang="en-US" sz="2000" dirty="0"/>
              <a:t>현재와 같은 실습 환경에서만 적용되는 내용</a:t>
            </a:r>
            <a:endParaRPr lang="en-US" altLang="ko-KR" sz="2000" dirty="0"/>
          </a:p>
          <a:p>
            <a:r>
              <a:rPr lang="ko-KR" altLang="en-US" sz="2200" dirty="0"/>
              <a:t>공유기 설정에서 </a:t>
            </a:r>
            <a:r>
              <a:rPr lang="en-US" altLang="ko-KR" sz="2200" dirty="0"/>
              <a:t>“</a:t>
            </a:r>
            <a:r>
              <a:rPr lang="ko-KR" altLang="en-US" sz="2200" dirty="0" err="1"/>
              <a:t>포트포워드</a:t>
            </a:r>
            <a:r>
              <a:rPr lang="en-US" altLang="ko-KR" sz="2200" dirty="0"/>
              <a:t>” </a:t>
            </a:r>
            <a:r>
              <a:rPr lang="ko-KR" altLang="en-US" sz="2200" dirty="0"/>
              <a:t>메뉴 찾아서 실행</a:t>
            </a:r>
            <a:endParaRPr lang="en-US" altLang="ko-KR" sz="2200" dirty="0"/>
          </a:p>
          <a:p>
            <a:pPr lvl="1"/>
            <a:r>
              <a:rPr lang="ko-KR" altLang="en-US" sz="2000" dirty="0"/>
              <a:t>공유기로 오는 요청을 </a:t>
            </a:r>
            <a:r>
              <a:rPr lang="en-US" altLang="ko-KR" sz="2000" dirty="0"/>
              <a:t>VM</a:t>
            </a:r>
            <a:r>
              <a:rPr lang="ko-KR" altLang="en-US" sz="2000" dirty="0"/>
              <a:t>으로 향하도록 설정</a:t>
            </a:r>
            <a:endParaRPr lang="en-US" altLang="ko-KR" sz="2000" dirty="0"/>
          </a:p>
          <a:p>
            <a:pPr lvl="1"/>
            <a:r>
              <a:rPr lang="ko-KR" altLang="en-US" sz="2000" dirty="0"/>
              <a:t>오른쪽은 예시 화면</a:t>
            </a:r>
            <a:endParaRPr lang="en-US" altLang="ko-KR" sz="2000" dirty="0"/>
          </a:p>
          <a:p>
            <a:pPr lvl="1"/>
            <a:r>
              <a:rPr lang="ko-KR" altLang="en-US" sz="2000" dirty="0"/>
              <a:t>각 공유기에 따라 화면 다름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4D93F-B53D-AF1F-AEC3-B3F23C99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40D4D2-939B-C007-67D4-2CEEA47B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998" y="193038"/>
            <a:ext cx="5073402" cy="63241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445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Provider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네트워크 설정 및 외부 접속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657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44758-5D25-89B2-A76B-B7CC5674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외부에서 접속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E90BE-24BC-8934-D134-7AE229E6D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공유기에 연결된 외부 </a:t>
            </a:r>
            <a:r>
              <a:rPr lang="en-US" altLang="ko-KR" dirty="0"/>
              <a:t>IP</a:t>
            </a:r>
            <a:r>
              <a:rPr lang="ko-KR" altLang="en-US" dirty="0"/>
              <a:t>를 사용하여 접속 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2FFC2-C486-D485-97AA-AABAFFB5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2BBF27-8320-94F5-E579-18A38C08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45" y="1538177"/>
            <a:ext cx="10160710" cy="45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9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수고하셨습니다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5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69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294381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94589-8E9B-159E-C3BE-2446CEF5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Provider </a:t>
            </a:r>
            <a:r>
              <a:rPr lang="ko-KR" altLang="en-US" dirty="0"/>
              <a:t>네트워크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3C0D3A-226B-3D3E-042C-A76FF21A7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관리 </a:t>
            </a:r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-&gt; </a:t>
            </a:r>
            <a:r>
              <a:rPr lang="ko-KR" altLang="en-US" dirty="0"/>
              <a:t>네트워크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16973D-2903-D2F7-021C-2694037D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B66DAD-5C87-5B1B-2C6A-A01C6DF6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7" y="1571860"/>
            <a:ext cx="4296936" cy="47722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4652A3-CA1D-AAD6-E3CA-18B6E1C0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88" y="1571860"/>
            <a:ext cx="4406851" cy="3148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082E91-A6BB-8032-3116-4870B127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969" y="2866295"/>
            <a:ext cx="4318829" cy="36462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349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DD1B5-C064-9895-5403-1B8706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라우터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CC145-B14F-E1A1-B93F-B1783E94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(admin </a:t>
            </a:r>
            <a:r>
              <a:rPr lang="ko-KR" altLang="en-US" dirty="0"/>
              <a:t>프로젝트에 대해 수행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프로젝트</a:t>
            </a:r>
            <a:r>
              <a:rPr lang="en-US" altLang="ko-KR" dirty="0"/>
              <a:t>-&gt;</a:t>
            </a:r>
            <a:r>
              <a:rPr lang="ko-KR" altLang="en-US" dirty="0"/>
              <a:t>네트워크</a:t>
            </a:r>
            <a:r>
              <a:rPr lang="en-US" altLang="ko-KR" dirty="0"/>
              <a:t>-&gt;</a:t>
            </a:r>
            <a:r>
              <a:rPr lang="ko-KR" altLang="en-US" dirty="0"/>
              <a:t>라우터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78CCC-CEAE-ADCB-4FE6-240AF327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91C1CE-28EC-FC6E-3D66-FBE9C8F9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90" y="2198578"/>
            <a:ext cx="7080619" cy="404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85319-DABC-A1B7-A2D8-3591E2E1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라우터 연결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13307-9839-3451-F34E-AAB1D5AF4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자동으로 외부 네트워크 </a:t>
            </a:r>
            <a:r>
              <a:rPr lang="en-US" altLang="ko-KR" dirty="0"/>
              <a:t>(provider)</a:t>
            </a:r>
            <a:r>
              <a:rPr lang="ko-KR" altLang="en-US" dirty="0"/>
              <a:t>쪽의 인터페이스는 추가되어 있음</a:t>
            </a:r>
            <a:endParaRPr lang="en-US" altLang="ko-KR" dirty="0"/>
          </a:p>
          <a:p>
            <a:r>
              <a:rPr lang="ko-KR" altLang="en-US" dirty="0"/>
              <a:t>내부 가상 네트워크 </a:t>
            </a:r>
            <a:r>
              <a:rPr lang="en-US" altLang="ko-KR" dirty="0"/>
              <a:t>(</a:t>
            </a:r>
            <a:r>
              <a:rPr lang="en-US" altLang="ko-KR" dirty="0" err="1"/>
              <a:t>admin.internal</a:t>
            </a:r>
            <a:r>
              <a:rPr lang="en-US" altLang="ko-KR" dirty="0"/>
              <a:t>) </a:t>
            </a:r>
            <a:r>
              <a:rPr lang="ko-KR" altLang="en-US" dirty="0"/>
              <a:t>쪽으로 인터페이스를 추가하여 연결함</a:t>
            </a:r>
            <a:endParaRPr lang="en-US" altLang="ko-KR" dirty="0"/>
          </a:p>
          <a:p>
            <a:r>
              <a:rPr lang="ko-KR" altLang="en-US" dirty="0"/>
              <a:t>라우터 선택 </a:t>
            </a:r>
            <a:r>
              <a:rPr lang="en-US" altLang="ko-KR" dirty="0"/>
              <a:t>-&gt; </a:t>
            </a:r>
            <a:r>
              <a:rPr lang="ko-KR" altLang="en-US" dirty="0"/>
              <a:t>인터페이스 </a:t>
            </a:r>
            <a:r>
              <a:rPr lang="en-US" altLang="ko-KR" dirty="0"/>
              <a:t>-&gt; </a:t>
            </a:r>
            <a:r>
              <a:rPr lang="ko-KR" altLang="en-US" dirty="0"/>
              <a:t>인터페이스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CFFDE-F5B2-214B-7D09-8B5DAE2A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6ECBB9-1F90-EF3B-7C83-39AD7531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67" y="2748460"/>
            <a:ext cx="7641266" cy="37532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818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85319-DABC-A1B7-A2D8-3591E2E1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토폴로지 확인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0C6524F-E22B-C1DE-1CB4-B5E37D544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3616" y="965200"/>
            <a:ext cx="4461917" cy="554672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CFFDE-F5B2-214B-7D09-8B5DAE2A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32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C7EFA-4EC1-72AC-D46F-CB0C2845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라우터 연결 확인</a:t>
            </a:r>
            <a:r>
              <a:rPr lang="en-US" altLang="ko-KR" dirty="0"/>
              <a:t>…</a:t>
            </a:r>
            <a:r>
              <a:rPr lang="ko-KR" altLang="en-US" dirty="0"/>
              <a:t>실패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4084E-0CD5-2701-2A41-079B9C0EE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호스트 </a:t>
            </a:r>
            <a:r>
              <a:rPr lang="en-US" altLang="ko-KR" dirty="0"/>
              <a:t>PC, </a:t>
            </a:r>
            <a:r>
              <a:rPr lang="ko-KR" altLang="en-US" dirty="0"/>
              <a:t>컨트롤러 등에서 </a:t>
            </a:r>
            <a:r>
              <a:rPr lang="en-US" altLang="ko-KR" dirty="0"/>
              <a:t>ping </a:t>
            </a:r>
            <a:r>
              <a:rPr lang="ko-KR" altLang="en-US" dirty="0"/>
              <a:t>시도</a:t>
            </a:r>
            <a:endParaRPr lang="en-US" altLang="ko-KR" dirty="0"/>
          </a:p>
          <a:p>
            <a:pPr lvl="1"/>
            <a:r>
              <a:rPr lang="ko-KR" altLang="en-US" dirty="0"/>
              <a:t>실패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D54F-E94F-362F-0351-6BA434A5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28896D-0361-9114-902F-1CEDDDCC6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58" y="2291080"/>
            <a:ext cx="4924425" cy="289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9CF3AD-EC11-66EB-4C10-49256D1FE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92" y="2291079"/>
            <a:ext cx="6307283" cy="14941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477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46E46-035A-E3C4-B234-15E29929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무작위 모드</a:t>
            </a:r>
            <a:r>
              <a:rPr lang="en-US" altLang="ko-KR" dirty="0"/>
              <a:t>: </a:t>
            </a:r>
            <a:r>
              <a:rPr lang="ko-KR" altLang="en-US" dirty="0"/>
              <a:t>모두 허용으로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E82BE-FE71-C253-ACDA-ACAC1841C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1" y="965202"/>
            <a:ext cx="9419907" cy="554735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무작위 모드</a:t>
            </a:r>
            <a:endParaRPr lang="en-US" altLang="ko-KR" dirty="0"/>
          </a:p>
          <a:p>
            <a:pPr lvl="1"/>
            <a:r>
              <a:rPr lang="ko-KR" altLang="en-US" dirty="0"/>
              <a:t>물리 </a:t>
            </a:r>
            <a:r>
              <a:rPr lang="en-US" altLang="ko-KR" dirty="0"/>
              <a:t>NIC</a:t>
            </a:r>
            <a:r>
              <a:rPr lang="ko-KR" altLang="en-US" dirty="0"/>
              <a:t>이 갖는 </a:t>
            </a:r>
            <a:r>
              <a:rPr lang="en-US" altLang="ko-KR" dirty="0"/>
              <a:t>MAC </a:t>
            </a:r>
            <a:r>
              <a:rPr lang="ko-KR" altLang="en-US" dirty="0"/>
              <a:t>어드레스 외의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다른 </a:t>
            </a:r>
            <a:r>
              <a:rPr lang="en-US" altLang="ko-KR" dirty="0"/>
              <a:t>MAC </a:t>
            </a:r>
            <a:r>
              <a:rPr lang="ko-KR" altLang="en-US" dirty="0"/>
              <a:t>어드레스에 대한 패킷도 수신함</a:t>
            </a:r>
            <a:endParaRPr lang="en-US" altLang="ko-KR" dirty="0"/>
          </a:p>
          <a:p>
            <a:pPr lvl="1"/>
            <a:r>
              <a:rPr lang="ko-KR" altLang="en-US" dirty="0"/>
              <a:t>이를 통해 물리 </a:t>
            </a:r>
            <a:r>
              <a:rPr lang="en-US" altLang="ko-KR" dirty="0"/>
              <a:t>NIC</a:t>
            </a:r>
            <a:r>
              <a:rPr lang="ko-KR" altLang="en-US" dirty="0"/>
              <a:t>이 여러 가상 </a:t>
            </a:r>
            <a:r>
              <a:rPr lang="en-US" altLang="ko-KR" dirty="0"/>
              <a:t>NIC</a:t>
            </a:r>
            <a:r>
              <a:rPr lang="ko-KR" altLang="en-US" dirty="0"/>
              <a:t>의</a:t>
            </a:r>
            <a:br>
              <a:rPr lang="en-US" altLang="ko-KR" dirty="0"/>
            </a:br>
            <a:r>
              <a:rPr lang="en-US" altLang="ko-KR" dirty="0"/>
              <a:t>MAC </a:t>
            </a:r>
            <a:r>
              <a:rPr lang="ko-KR" altLang="en-US" dirty="0"/>
              <a:t>주소를 전달할 수 있도록 함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en-US" altLang="ko-KR" dirty="0">
                <a:solidFill>
                  <a:srgbClr val="FF0000"/>
                </a:solidFill>
              </a:rPr>
              <a:t>: WIFI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NIC</a:t>
            </a:r>
            <a:r>
              <a:rPr lang="ko-KR" altLang="en-US" dirty="0">
                <a:solidFill>
                  <a:srgbClr val="FF0000"/>
                </a:solidFill>
              </a:rPr>
              <a:t>에서는 지원하지 않음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VM </a:t>
            </a:r>
            <a:r>
              <a:rPr lang="ko-KR" altLang="en-US" dirty="0"/>
              <a:t>설정의 네트워크 메뉴 </a:t>
            </a:r>
            <a:r>
              <a:rPr lang="en-US" altLang="ko-KR" dirty="0"/>
              <a:t>-&gt; </a:t>
            </a:r>
            <a:r>
              <a:rPr lang="ko-KR" altLang="en-US" dirty="0"/>
              <a:t>어댑터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무작위 모드 </a:t>
            </a:r>
            <a:r>
              <a:rPr lang="en-US" altLang="ko-KR" dirty="0"/>
              <a:t>-&gt; “</a:t>
            </a:r>
            <a:r>
              <a:rPr lang="ko-KR" altLang="en-US" dirty="0"/>
              <a:t>모두 허용</a:t>
            </a:r>
            <a:r>
              <a:rPr lang="en-US" altLang="ko-KR" dirty="0"/>
              <a:t>”</a:t>
            </a:r>
          </a:p>
          <a:p>
            <a:pPr lvl="1"/>
            <a:r>
              <a:rPr lang="ko-KR" altLang="en-US" dirty="0"/>
              <a:t>두 </a:t>
            </a:r>
            <a:r>
              <a:rPr lang="en-US" altLang="ko-KR" dirty="0"/>
              <a:t>VM </a:t>
            </a:r>
            <a:r>
              <a:rPr lang="ko-KR" altLang="en-US" dirty="0"/>
              <a:t>모두 수정</a:t>
            </a:r>
            <a:endParaRPr lang="en-US" altLang="ko-KR" dirty="0"/>
          </a:p>
          <a:p>
            <a:r>
              <a:rPr lang="ko-KR" altLang="en-US" dirty="0"/>
              <a:t>두 </a:t>
            </a:r>
            <a:r>
              <a:rPr lang="en-US" altLang="ko-KR" dirty="0"/>
              <a:t>VM </a:t>
            </a:r>
            <a:r>
              <a:rPr lang="ko-KR" altLang="en-US" dirty="0"/>
              <a:t>모두 재시작</a:t>
            </a:r>
            <a:endParaRPr lang="en-US" altLang="ko-KR" dirty="0"/>
          </a:p>
          <a:p>
            <a:r>
              <a:rPr lang="ko-KR" altLang="en-US" dirty="0"/>
              <a:t>재시작 후</a:t>
            </a:r>
            <a:r>
              <a:rPr lang="en-US" altLang="ko-KR" dirty="0"/>
              <a:t>, </a:t>
            </a:r>
            <a:r>
              <a:rPr lang="ko-KR" altLang="en-US" dirty="0"/>
              <a:t>잠시 대기 후 다시 시도</a:t>
            </a:r>
            <a:endParaRPr lang="en-US" altLang="ko-KR" dirty="0"/>
          </a:p>
          <a:p>
            <a:pPr lvl="1"/>
            <a:r>
              <a:rPr lang="ko-KR" altLang="en-US" dirty="0"/>
              <a:t>공유기가 라우터의 </a:t>
            </a:r>
            <a:r>
              <a:rPr lang="en-US" altLang="ko-KR" dirty="0"/>
              <a:t>MAC </a:t>
            </a:r>
            <a:r>
              <a:rPr lang="ko-KR" altLang="en-US" dirty="0"/>
              <a:t>주소 인식하고 네트워크에 </a:t>
            </a:r>
            <a:r>
              <a:rPr lang="ko-KR" altLang="en-US" dirty="0" err="1"/>
              <a:t>붙여주기까지</a:t>
            </a:r>
            <a:r>
              <a:rPr lang="ko-KR" altLang="en-US" dirty="0"/>
              <a:t> 시간이 걸림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1F451C-3F69-0712-D4DB-CB7F16C7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F46D3-B590-26E8-0B55-0E7B16F3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84" y="879541"/>
            <a:ext cx="6329916" cy="41186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5C8E9B-3C31-2354-B454-CC68FFFFFF22}"/>
              </a:ext>
            </a:extLst>
          </p:cNvPr>
          <p:cNvSpPr/>
          <p:nvPr/>
        </p:nvSpPr>
        <p:spPr>
          <a:xfrm>
            <a:off x="7549116" y="2656855"/>
            <a:ext cx="1403498" cy="267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3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24019</TotalTime>
  <Words>1146</Words>
  <Application>Microsoft Office PowerPoint</Application>
  <PresentationFormat>와이드스크린</PresentationFormat>
  <Paragraphs>219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KoPubWorld돋움체 Bold</vt:lpstr>
      <vt:lpstr>KoPubWorld돋움체 Light</vt:lpstr>
      <vt:lpstr>KoPubWorld돋움체 Medium</vt:lpstr>
      <vt:lpstr>KoPub돋움체 Bold</vt:lpstr>
      <vt:lpstr>KoPub돋움체 Light</vt:lpstr>
      <vt:lpstr>KoPub돋움체 Medium</vt:lpstr>
      <vt:lpstr>맑은 고딕</vt:lpstr>
      <vt:lpstr>Office 테마</vt:lpstr>
      <vt:lpstr>PowerPoint 프레젠테이션</vt:lpstr>
      <vt:lpstr>PowerPoint 프레젠테이션</vt:lpstr>
      <vt:lpstr>1. Provider 네트워크 설정 및 외부 접속</vt:lpstr>
      <vt:lpstr>Provider 네트워크 생성</vt:lpstr>
      <vt:lpstr>라우터 생성</vt:lpstr>
      <vt:lpstr>라우터 연결 </vt:lpstr>
      <vt:lpstr>네트워크 토폴로지 확인</vt:lpstr>
      <vt:lpstr>라우터 연결 확인…실패!</vt:lpstr>
      <vt:lpstr>무작위 모드: 모두 허용으로 변경</vt:lpstr>
      <vt:lpstr>라우터 연결 확인…성공!</vt:lpstr>
      <vt:lpstr>오픈스택 네트워크 구조 완성!</vt:lpstr>
      <vt:lpstr>VM에서 외부 접속 시도</vt:lpstr>
      <vt:lpstr>그 외 남아있는 문제</vt:lpstr>
      <vt:lpstr>2. Ubuntu Linux 이미지 생성</vt:lpstr>
      <vt:lpstr>우분투 리눅스 이미지 다운로드 및 CLI를 이용한 오픈스택 이미지 생성</vt:lpstr>
      <vt:lpstr>우분투 이미지로 새로운 VM 생성</vt:lpstr>
      <vt:lpstr>3. 외부-&gt;내부 접속을 위한 네트워크 설정</vt:lpstr>
      <vt:lpstr>현재 네트워크 상황</vt:lpstr>
      <vt:lpstr>유동 공용 IP 할당 및 Associate</vt:lpstr>
      <vt:lpstr>유동IP 할당 후 SSH 접속 시도</vt:lpstr>
      <vt:lpstr>보안 그룹 설정</vt:lpstr>
      <vt:lpstr>보안 그룹 설정</vt:lpstr>
      <vt:lpstr>SSH 접속 시도</vt:lpstr>
      <vt:lpstr>SSH 접속 성공!</vt:lpstr>
      <vt:lpstr>현재 네트워크 상황</vt:lpstr>
      <vt:lpstr>포트포워딩 설정 방법</vt:lpstr>
      <vt:lpstr>설정 및 접속 확인</vt:lpstr>
      <vt:lpstr>클라우드 포트 포워딩 예시</vt:lpstr>
      <vt:lpstr>마지막…공유기에서 포워딩 설정</vt:lpstr>
      <vt:lpstr>외부에서 접속 확인</vt:lpstr>
      <vt:lpstr>수고하셨습니다!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352</cp:revision>
  <cp:lastPrinted>2022-12-21T02:49:19Z</cp:lastPrinted>
  <dcterms:created xsi:type="dcterms:W3CDTF">2022-12-19T00:58:46Z</dcterms:created>
  <dcterms:modified xsi:type="dcterms:W3CDTF">2024-09-10T00:57:53Z</dcterms:modified>
</cp:coreProperties>
</file>